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6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A546-C68D-4D10-9D95-A95FAA08749C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95-75EB-405C-9CEE-EB591EB6DC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35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A546-C68D-4D10-9D95-A95FAA08749C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95-75EB-405C-9CEE-EB591EB6DC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59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A546-C68D-4D10-9D95-A95FAA08749C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95-75EB-405C-9CEE-EB591EB6DC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23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0"/>
            <a:ext cx="457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827584" y="0"/>
            <a:ext cx="23762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748617" y="6669940"/>
            <a:ext cx="19511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fr-FR" sz="1200" b="0" i="0" u="none" strike="noStrike" kern="1200" baseline="300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Photos : © PROMES-CNRS  Emmanuel Guillot</a:t>
            </a:r>
          </a:p>
        </p:txBody>
      </p:sp>
    </p:spTree>
    <p:extLst>
      <p:ext uri="{BB962C8B-B14F-4D97-AF65-F5344CB8AC3E}">
        <p14:creationId xmlns:p14="http://schemas.microsoft.com/office/powerpoint/2010/main" val="87957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A546-C68D-4D10-9D95-A95FAA08749C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95-75EB-405C-9CEE-EB591EB6DC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12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A546-C68D-4D10-9D95-A95FAA08749C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95-75EB-405C-9CEE-EB591EB6DC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50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A546-C68D-4D10-9D95-A95FAA08749C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95-75EB-405C-9CEE-EB591EB6DC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9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A546-C68D-4D10-9D95-A95FAA08749C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95-75EB-405C-9CEE-EB591EB6DC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38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A546-C68D-4D10-9D95-A95FAA08749C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95-75EB-405C-9CEE-EB591EB6DC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96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A546-C68D-4D10-9D95-A95FAA08749C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95-75EB-405C-9CEE-EB591EB6DC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88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A546-C68D-4D10-9D95-A95FAA08749C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95-75EB-405C-9CEE-EB591EB6DC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72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FA546-C68D-4D10-9D95-A95FAA08749C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5695-75EB-405C-9CEE-EB591EB6DC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37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oncentrer%20la%20Lumi&#232;re%20sur%20vos%20Ressources%20final.pptx" TargetMode="External"/><Relationship Id="rId3" Type="http://schemas.openxmlformats.org/officeDocument/2006/relationships/image" Target="../media/image3.gif"/><Relationship Id="rId7" Type="http://schemas.openxmlformats.org/officeDocument/2006/relationships/hyperlink" Target="Maaziou%20Souhail%20pr&#233;sentation.pptx" TargetMode="External"/><Relationship Id="rId2" Type="http://schemas.openxmlformats.org/officeDocument/2006/relationships/hyperlink" Target="Pre&#769;sentation%20DROID%20Mohamed-4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pr&#233;sentation%20masteriales%20Pedro%20JARA.pptx" TargetMode="External"/><Relationship Id="rId5" Type="http://schemas.openxmlformats.org/officeDocument/2006/relationships/hyperlink" Target="pr&#233;sentation%20AMHAOUCHE%20Kh%2010_07_2017.pptx" TargetMode="External"/><Relationship Id="rId4" Type="http://schemas.openxmlformats.org/officeDocument/2006/relationships/hyperlink" Target="Ngou&#233;%20Danielle%20Pr&#233;sentation%20masteriales.pptx" TargetMode="External"/><Relationship Id="rId9" Type="http://schemas.openxmlformats.org/officeDocument/2006/relationships/hyperlink" Target="Chlo&#233;%20Dezani%20masteriales10.07.ppt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Pr&#233;sentation_Damien_Poncin_Solpart_07-06-17_v3.pptx" TargetMode="External"/><Relationship Id="rId3" Type="http://schemas.openxmlformats.org/officeDocument/2006/relationships/image" Target="../media/image3.gif"/><Relationship Id="rId7" Type="http://schemas.openxmlformats.org/officeDocument/2006/relationships/hyperlink" Target="Modeling%20and%20optimizing%20a%20coil%20type%20solar%20cavity%20receiver%20Huayi%20Feng.pptx" TargetMode="External"/><Relationship Id="rId2" Type="http://schemas.openxmlformats.org/officeDocument/2006/relationships/hyperlink" Target="MasterialesChattsalma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pr&#233;sentation%20masteriales%20quentin%20chapelier.pdf" TargetMode="External"/><Relationship Id="rId5" Type="http://schemas.openxmlformats.org/officeDocument/2006/relationships/hyperlink" Target="HOENIGES_Jack_Masterials.pptx" TargetMode="External"/><Relationship Id="rId10" Type="http://schemas.openxmlformats.org/officeDocument/2006/relationships/hyperlink" Target="pr&#233;sentation%20%20BENZAGMOUT%20Abdelhadi.pdf" TargetMode="External"/><Relationship Id="rId4" Type="http://schemas.openxmlformats.org/officeDocument/2006/relationships/hyperlink" Target="Pr&#233;sentation%20COMSOL%20LAHMAM.pptx" TargetMode="External"/><Relationship Id="rId9" Type="http://schemas.openxmlformats.org/officeDocument/2006/relationships/hyperlink" Target="modelisation%20et%20simulation%20de%20la%20pyrogazeification%20par%20voie%20solaire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62"/>
            <a:ext cx="9144000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80528" y="0"/>
            <a:ext cx="776568" cy="6858000"/>
          </a:xfrm>
          <a:solidFill>
            <a:schemeClr val="accent1">
              <a:lumMod val="75000"/>
            </a:schemeClr>
          </a:solidFill>
        </p:spPr>
        <p:txBody>
          <a:bodyPr vert="vert270">
            <a:norm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Masteriales</a:t>
            </a:r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2017</a:t>
            </a:r>
            <a:endParaRPr lang="fr-FR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483768" y="290254"/>
            <a:ext cx="6048672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Accueil des participants</a:t>
            </a:r>
          </a:p>
          <a:p>
            <a:pPr marL="0" indent="0">
              <a:buNone/>
            </a:pPr>
            <a:endParaRPr lang="fr-FR" sz="10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b="1" dirty="0" smtClean="0">
                <a:latin typeface="Arial Narrow" panose="020B0606020202030204" pitchFamily="34" charset="0"/>
              </a:rPr>
              <a:t>Alain </a:t>
            </a:r>
            <a:r>
              <a:rPr lang="fr-FR" sz="1000" b="1" dirty="0" err="1">
                <a:latin typeface="Arial Narrow" panose="020B0606020202030204" pitchFamily="34" charset="0"/>
              </a:rPr>
              <a:t>Dollet</a:t>
            </a:r>
            <a:r>
              <a:rPr lang="fr-FR" sz="1000" b="1" dirty="0">
                <a:latin typeface="Arial Narrow" panose="020B0606020202030204" pitchFamily="34" charset="0"/>
              </a:rPr>
              <a:t> - Introduction de la journée</a:t>
            </a: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Les Stagiaires présentent leurs travaux en 15 min - 10 min de questions</a:t>
            </a:r>
          </a:p>
          <a:p>
            <a:pPr marL="0" indent="0">
              <a:buNone/>
            </a:pPr>
            <a:r>
              <a:rPr lang="fr-FR" sz="1000" dirty="0" smtClean="0">
                <a:latin typeface="Arial Narrow" panose="020B0606020202030204" pitchFamily="34" charset="0"/>
              </a:rPr>
              <a:t>Mohamed </a:t>
            </a:r>
            <a:r>
              <a:rPr lang="fr-FR" sz="1000" dirty="0">
                <a:latin typeface="Arial Narrow" panose="020B0606020202030204" pitchFamily="34" charset="0"/>
              </a:rPr>
              <a:t>YOUSFI	- Estimation en temps réel du débit de dose reçu par une fibre optique irradiée</a:t>
            </a: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Master EEA Automatique et systèmes embarqués pour la gestion des énergies, UPVD - tuteur : Mathieu </a:t>
            </a:r>
            <a:r>
              <a:rPr lang="fr-FR" sz="1000" dirty="0" err="1">
                <a:latin typeface="Arial Narrow" panose="020B0606020202030204" pitchFamily="34" charset="0"/>
              </a:rPr>
              <a:t>Caussanel</a:t>
            </a:r>
            <a:r>
              <a:rPr lang="fr-FR" sz="1000" dirty="0">
                <a:latin typeface="Arial Narrow" panose="020B0606020202030204" pitchFamily="34" charset="0"/>
              </a:rPr>
              <a:t>, équipe COSMIC</a:t>
            </a: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Danielle NGOUE - Mesure par photoconductivité du nombre de charges photo-induites dans des </a:t>
            </a:r>
            <a:r>
              <a:rPr lang="fr-FR" sz="1000" dirty="0" err="1">
                <a:latin typeface="Arial Narrow" panose="020B0606020202030204" pitchFamily="34" charset="0"/>
              </a:rPr>
              <a:t>photocatalyseurs</a:t>
            </a: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Master Physique et Nanomatériaux (PNANO), </a:t>
            </a:r>
            <a:r>
              <a:rPr lang="fr-FR" sz="1000" dirty="0" err="1">
                <a:latin typeface="Arial Narrow" panose="020B0606020202030204" pitchFamily="34" charset="0"/>
              </a:rPr>
              <a:t>Univ</a:t>
            </a:r>
            <a:r>
              <a:rPr lang="fr-FR" sz="1000" dirty="0">
                <a:latin typeface="Arial Narrow" panose="020B0606020202030204" pitchFamily="34" charset="0"/>
              </a:rPr>
              <a:t>. Du Maine - tuteur : Arnaud </a:t>
            </a:r>
            <a:r>
              <a:rPr lang="fr-FR" sz="1000" dirty="0" err="1">
                <a:latin typeface="Arial Narrow" panose="020B0606020202030204" pitchFamily="34" charset="0"/>
              </a:rPr>
              <a:t>Perona</a:t>
            </a:r>
            <a:r>
              <a:rPr lang="fr-FR" sz="1000" dirty="0">
                <a:latin typeface="Arial Narrow" panose="020B0606020202030204" pitchFamily="34" charset="0"/>
              </a:rPr>
              <a:t>, équipe PPCM/</a:t>
            </a: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Gaël Plantard, équipe SHPE</a:t>
            </a: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 err="1">
                <a:latin typeface="Arial Narrow" panose="020B0606020202030204" pitchFamily="34" charset="0"/>
              </a:rPr>
              <a:t>Khaoula</a:t>
            </a:r>
            <a:r>
              <a:rPr lang="fr-FR" sz="1000" dirty="0">
                <a:latin typeface="Arial Narrow" panose="020B0606020202030204" pitchFamily="34" charset="0"/>
              </a:rPr>
              <a:t> AMHAOUCHE - Analyse thermodynamique des surfaces pour les collecteurs solaires à concentration</a:t>
            </a: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Master Energétique et énergies renouvelables - Université Internationale de Rabat, Maroc - tuteur : Antoine Grosjean, équipe PPCM</a:t>
            </a: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Chloé DEZANI - Dépollution de l’eau par </a:t>
            </a:r>
            <a:r>
              <a:rPr lang="fr-FR" sz="1000" dirty="0" err="1">
                <a:latin typeface="Arial Narrow" panose="020B0606020202030204" pitchFamily="34" charset="0"/>
              </a:rPr>
              <a:t>photocatalyse</a:t>
            </a:r>
            <a:r>
              <a:rPr lang="fr-FR" sz="1000" dirty="0">
                <a:latin typeface="Arial Narrow" panose="020B0606020202030204" pitchFamily="34" charset="0"/>
              </a:rPr>
              <a:t> hétérogène solaire</a:t>
            </a: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Master ENS des ingénieurs en arts chimiques et technologiques - tuteur : Gaël Plantard, équipe SHPE</a:t>
            </a: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Pause</a:t>
            </a: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Pedro JARA LEON - Contrôle-commande de modules Peltier pour un banc expérimental de </a:t>
            </a:r>
            <a:r>
              <a:rPr lang="fr-FR" sz="1000" dirty="0" err="1">
                <a:latin typeface="Arial Narrow" panose="020B0606020202030204" pitchFamily="34" charset="0"/>
              </a:rPr>
              <a:t>fluxmétrie</a:t>
            </a: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Licence Pro. MATP, IUT UPVD - Génie Industriel &amp; Maintenance - tuteur : Sébastien </a:t>
            </a:r>
            <a:r>
              <a:rPr lang="fr-FR" sz="1000" dirty="0" err="1">
                <a:latin typeface="Arial Narrow" panose="020B0606020202030204" pitchFamily="34" charset="0"/>
              </a:rPr>
              <a:t>Mey</a:t>
            </a:r>
            <a:r>
              <a:rPr lang="fr-FR" sz="1000" dirty="0">
                <a:latin typeface="Arial Narrow" panose="020B0606020202030204" pitchFamily="34" charset="0"/>
              </a:rPr>
              <a:t>-Cloutier, équipe SHPE</a:t>
            </a: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 err="1">
                <a:latin typeface="Arial Narrow" panose="020B0606020202030204" pitchFamily="34" charset="0"/>
              </a:rPr>
              <a:t>Souhail</a:t>
            </a:r>
            <a:r>
              <a:rPr lang="fr-FR" sz="1000" dirty="0">
                <a:latin typeface="Arial Narrow" panose="020B0606020202030204" pitchFamily="34" charset="0"/>
              </a:rPr>
              <a:t> MAAZIOUI	- Stockage thermochimique de chaleur pour applications énergétiques dans l’automobile</a:t>
            </a: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Master Energétique et énergies renouvelables, Université Internationale de Rabat - tuteur : Sylvain </a:t>
            </a:r>
            <a:r>
              <a:rPr lang="fr-FR" sz="1000" dirty="0" err="1">
                <a:latin typeface="Arial Narrow" panose="020B0606020202030204" pitchFamily="34" charset="0"/>
              </a:rPr>
              <a:t>Mauran</a:t>
            </a:r>
            <a:r>
              <a:rPr lang="fr-FR" sz="1000" dirty="0">
                <a:latin typeface="Arial Narrow" panose="020B0606020202030204" pitchFamily="34" charset="0"/>
              </a:rPr>
              <a:t>, équipe TES</a:t>
            </a: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Renaud THOUY - Identification des ressources et compétences du laboratoire et du </a:t>
            </a:r>
            <a:r>
              <a:rPr lang="fr-FR" sz="1000" dirty="0" err="1">
                <a:latin typeface="Arial Narrow" panose="020B0606020202030204" pitchFamily="34" charset="0"/>
              </a:rPr>
              <a:t>Labex</a:t>
            </a: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 err="1">
                <a:latin typeface="Arial Narrow" panose="020B0606020202030204" pitchFamily="34" charset="0"/>
              </a:rPr>
              <a:t>Bachelor</a:t>
            </a:r>
            <a:r>
              <a:rPr lang="fr-FR" sz="1000" dirty="0">
                <a:latin typeface="Arial Narrow" panose="020B0606020202030204" pitchFamily="34" charset="0"/>
              </a:rPr>
              <a:t> en Management International de Toulouse Business </a:t>
            </a:r>
            <a:r>
              <a:rPr lang="fr-FR" sz="1000" dirty="0" err="1">
                <a:latin typeface="Arial Narrow" panose="020B0606020202030204" pitchFamily="34" charset="0"/>
              </a:rPr>
              <a:t>School</a:t>
            </a:r>
            <a:r>
              <a:rPr lang="fr-FR" sz="1000" dirty="0">
                <a:latin typeface="Arial Narrow" panose="020B0606020202030204" pitchFamily="34" charset="0"/>
              </a:rPr>
              <a:t> - tuteur : Driss </a:t>
            </a:r>
            <a:r>
              <a:rPr lang="fr-FR" sz="1000" dirty="0" err="1">
                <a:latin typeface="Arial Narrow" panose="020B0606020202030204" pitchFamily="34" charset="0"/>
              </a:rPr>
              <a:t>Stitou</a:t>
            </a:r>
            <a:r>
              <a:rPr lang="fr-FR" sz="1000" dirty="0">
                <a:latin typeface="Arial Narrow" panose="020B0606020202030204" pitchFamily="34" charset="0"/>
              </a:rPr>
              <a:t>, équipe TES</a:t>
            </a:r>
          </a:p>
          <a:p>
            <a:pPr marL="0" indent="0">
              <a:buNone/>
            </a:pPr>
            <a:endParaRPr lang="fr-FR" sz="1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Déjeuner - buffet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24991" y="290254"/>
            <a:ext cx="85472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9h00 - 9h15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9h15 - 9h20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9h20 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- 9h45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9h45 - 10h10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10h10 - 10h35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10h35 - 11h00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11h00 - 11h15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11h15 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- 11h40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11h40 - 12h05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12h05 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- 12h30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12h30 - 13h45</a:t>
            </a:r>
          </a:p>
        </p:txBody>
      </p:sp>
      <p:pic>
        <p:nvPicPr>
          <p:cNvPr id="14" name="Image 13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35" y="1268760"/>
            <a:ext cx="276225" cy="304800"/>
          </a:xfrm>
          <a:prstGeom prst="rect">
            <a:avLst/>
          </a:prstGeom>
        </p:spPr>
      </p:pic>
      <p:pic>
        <p:nvPicPr>
          <p:cNvPr id="16" name="Image 15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35" y="1972072"/>
            <a:ext cx="276225" cy="304800"/>
          </a:xfrm>
          <a:prstGeom prst="rect">
            <a:avLst/>
          </a:prstGeom>
        </p:spPr>
      </p:pic>
      <p:pic>
        <p:nvPicPr>
          <p:cNvPr id="18" name="Image 17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35" y="2692152"/>
            <a:ext cx="276225" cy="304800"/>
          </a:xfrm>
          <a:prstGeom prst="rect">
            <a:avLst/>
          </a:prstGeom>
        </p:spPr>
      </p:pic>
      <p:pic>
        <p:nvPicPr>
          <p:cNvPr id="23" name="Image 2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35" y="4348336"/>
            <a:ext cx="276225" cy="304800"/>
          </a:xfrm>
          <a:prstGeom prst="rect">
            <a:avLst/>
          </a:prstGeom>
        </p:spPr>
      </p:pic>
      <p:pic>
        <p:nvPicPr>
          <p:cNvPr id="24" name="Image 23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35" y="4941168"/>
            <a:ext cx="276225" cy="304800"/>
          </a:xfrm>
          <a:prstGeom prst="rect">
            <a:avLst/>
          </a:prstGeom>
        </p:spPr>
      </p:pic>
      <p:pic>
        <p:nvPicPr>
          <p:cNvPr id="25" name="Image 24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35" y="5445224"/>
            <a:ext cx="276225" cy="304800"/>
          </a:xfrm>
          <a:prstGeom prst="rect">
            <a:avLst/>
          </a:prstGeom>
        </p:spPr>
      </p:pic>
      <p:pic>
        <p:nvPicPr>
          <p:cNvPr id="28" name="Image 27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83" y="3412232"/>
            <a:ext cx="276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80528" y="0"/>
            <a:ext cx="776568" cy="6858000"/>
          </a:xfrm>
          <a:solidFill>
            <a:schemeClr val="accent1">
              <a:lumMod val="75000"/>
            </a:schemeClr>
          </a:solidFill>
        </p:spPr>
        <p:txBody>
          <a:bodyPr vert="vert270">
            <a:norm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Masteriales</a:t>
            </a:r>
            <a:r>
              <a:rPr lang="fr-F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2017</a:t>
            </a:r>
            <a:endParaRPr lang="fr-FR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483768" y="290254"/>
            <a:ext cx="6048672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Salma CHATT Problématique et dimensionnement d’un héliostat autonome</a:t>
            </a: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G3EI : Génie </a:t>
            </a:r>
            <a:r>
              <a:rPr lang="fr-FR" sz="1000" dirty="0" err="1">
                <a:latin typeface="Arial Narrow" panose="020B0606020202030204" pitchFamily="34" charset="0"/>
              </a:rPr>
              <a:t>éco-énergétique</a:t>
            </a:r>
            <a:r>
              <a:rPr lang="fr-FR" sz="1000" dirty="0">
                <a:latin typeface="Arial Narrow" panose="020B0606020202030204" pitchFamily="34" charset="0"/>
              </a:rPr>
              <a:t> et environnement industriel ( </a:t>
            </a:r>
            <a:r>
              <a:rPr lang="fr-FR" sz="1000" dirty="0" err="1">
                <a:latin typeface="Arial Narrow" panose="020B0606020202030204" pitchFamily="34" charset="0"/>
              </a:rPr>
              <a:t>Ensa</a:t>
            </a:r>
            <a:r>
              <a:rPr lang="fr-FR" sz="1000" dirty="0">
                <a:latin typeface="Arial Narrow" panose="020B0606020202030204" pitchFamily="34" charset="0"/>
              </a:rPr>
              <a:t> de Tanger ) - tuteur Alain Ferrière, équipe TRECS</a:t>
            </a: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 err="1">
                <a:latin typeface="Arial Narrow" panose="020B0606020202030204" pitchFamily="34" charset="0"/>
              </a:rPr>
              <a:t>Soufiane</a:t>
            </a:r>
            <a:r>
              <a:rPr lang="fr-FR" sz="1000" dirty="0">
                <a:latin typeface="Arial Narrow" panose="020B0606020202030204" pitchFamily="34" charset="0"/>
              </a:rPr>
              <a:t> LAHMAM	- Modélisation COMSOL d’un récepteur solaire tubulaire à suspension dense de particules</a:t>
            </a: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Master - énergies renouvelables et stockage d’énergie , Université Mohammed V de Rabat , Maroc - tuteur Gilles Flamant, équipe TRECS</a:t>
            </a: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Jack HOENIGES - Modélisation d’un récepteur-réacteur tubulaire à suspension dense des particules </a:t>
            </a: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Master 1 Génie mécanique - Université de Valparaiso - tuteur Gilles Flamant, équipe TRECS</a:t>
            </a: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 err="1">
                <a:latin typeface="Arial Narrow" panose="020B0606020202030204" pitchFamily="34" charset="0"/>
              </a:rPr>
              <a:t>Siantago</a:t>
            </a:r>
            <a:r>
              <a:rPr lang="fr-FR" sz="1000" dirty="0">
                <a:latin typeface="Arial Narrow" panose="020B0606020202030204" pitchFamily="34" charset="0"/>
              </a:rPr>
              <a:t> BRUN - Modélisation et simulation de la </a:t>
            </a:r>
            <a:r>
              <a:rPr lang="fr-FR" sz="1000" dirty="0" err="1">
                <a:latin typeface="Arial Narrow" panose="020B0606020202030204" pitchFamily="34" charset="0"/>
              </a:rPr>
              <a:t>pyrogazéification</a:t>
            </a:r>
            <a:r>
              <a:rPr lang="fr-FR" sz="1000" dirty="0">
                <a:latin typeface="Arial Narrow" panose="020B0606020202030204" pitchFamily="34" charset="0"/>
              </a:rPr>
              <a:t> de biomasse par voie solaire</a:t>
            </a: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Master génie chimique de l’Université National du </a:t>
            </a:r>
            <a:r>
              <a:rPr lang="fr-FR" sz="1000" dirty="0" err="1">
                <a:latin typeface="Arial Narrow" panose="020B0606020202030204" pitchFamily="34" charset="0"/>
              </a:rPr>
              <a:t>Comahue</a:t>
            </a:r>
            <a:r>
              <a:rPr lang="fr-FR" sz="1000" dirty="0">
                <a:latin typeface="Arial Narrow" panose="020B0606020202030204" pitchFamily="34" charset="0"/>
              </a:rPr>
              <a:t> à Neuquén, Argentine - tuteur Gilles Flamant, équipe TRECS</a:t>
            </a: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Pause</a:t>
            </a: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Quentin CHAPELIER - Qualification des performances d’un Cycle de Rankine Organique</a:t>
            </a: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Master Thermique et mécanique des fluides - Université de Budapest et Arts &amp; Métiers </a:t>
            </a:r>
            <a:r>
              <a:rPr lang="fr-FR" sz="1000" dirty="0" err="1">
                <a:latin typeface="Arial Narrow" panose="020B0606020202030204" pitchFamily="34" charset="0"/>
              </a:rPr>
              <a:t>ParisTech</a:t>
            </a:r>
            <a:r>
              <a:rPr lang="fr-FR" sz="1000" dirty="0">
                <a:latin typeface="Arial Narrow" panose="020B0606020202030204" pitchFamily="34" charset="0"/>
              </a:rPr>
              <a:t> - tuteur : Florent </a:t>
            </a:r>
            <a:r>
              <a:rPr lang="fr-FR" sz="1000" dirty="0" err="1">
                <a:latin typeface="Arial Narrow" panose="020B0606020202030204" pitchFamily="34" charset="0"/>
              </a:rPr>
              <a:t>Lecat</a:t>
            </a:r>
            <a:r>
              <a:rPr lang="fr-FR" sz="1000" dirty="0">
                <a:latin typeface="Arial Narrow" panose="020B0606020202030204" pitchFamily="34" charset="0"/>
              </a:rPr>
              <a:t>, équipe SISIA</a:t>
            </a: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 err="1">
                <a:latin typeface="Arial Narrow" panose="020B0606020202030204" pitchFamily="34" charset="0"/>
              </a:rPr>
              <a:t>Huayi</a:t>
            </a:r>
            <a:r>
              <a:rPr lang="fr-FR" sz="1000" dirty="0">
                <a:latin typeface="Arial Narrow" panose="020B0606020202030204" pitchFamily="34" charset="0"/>
              </a:rPr>
              <a:t> FENG - </a:t>
            </a:r>
            <a:r>
              <a:rPr lang="fr-FR" sz="1000" dirty="0" err="1">
                <a:latin typeface="Arial Narrow" panose="020B0606020202030204" pitchFamily="34" charset="0"/>
              </a:rPr>
              <a:t>Modeling</a:t>
            </a:r>
            <a:r>
              <a:rPr lang="fr-FR" sz="1000" dirty="0">
                <a:latin typeface="Arial Narrow" panose="020B0606020202030204" pitchFamily="34" charset="0"/>
              </a:rPr>
              <a:t> and </a:t>
            </a:r>
            <a:r>
              <a:rPr lang="fr-FR" sz="1000" dirty="0" err="1">
                <a:latin typeface="Arial Narrow" panose="020B0606020202030204" pitchFamily="34" charset="0"/>
              </a:rPr>
              <a:t>optimizing</a:t>
            </a:r>
            <a:r>
              <a:rPr lang="fr-FR" sz="1000" dirty="0">
                <a:latin typeface="Arial Narrow" panose="020B0606020202030204" pitchFamily="34" charset="0"/>
              </a:rPr>
              <a:t> a </a:t>
            </a:r>
            <a:r>
              <a:rPr lang="fr-FR" sz="1000" dirty="0" err="1">
                <a:latin typeface="Arial Narrow" panose="020B0606020202030204" pitchFamily="34" charset="0"/>
              </a:rPr>
              <a:t>coil</a:t>
            </a:r>
            <a:r>
              <a:rPr lang="fr-FR" sz="1000" dirty="0">
                <a:latin typeface="Arial Narrow" panose="020B0606020202030204" pitchFamily="34" charset="0"/>
              </a:rPr>
              <a:t> type </a:t>
            </a:r>
            <a:r>
              <a:rPr lang="fr-FR" sz="1000" dirty="0" err="1">
                <a:latin typeface="Arial Narrow" panose="020B0606020202030204" pitchFamily="34" charset="0"/>
              </a:rPr>
              <a:t>solar</a:t>
            </a:r>
            <a:r>
              <a:rPr lang="fr-FR" sz="1000" dirty="0">
                <a:latin typeface="Arial Narrow" panose="020B0606020202030204" pitchFamily="34" charset="0"/>
              </a:rPr>
              <a:t> </a:t>
            </a:r>
            <a:r>
              <a:rPr lang="fr-FR" sz="1000" dirty="0" err="1">
                <a:latin typeface="Arial Narrow" panose="020B0606020202030204" pitchFamily="34" charset="0"/>
              </a:rPr>
              <a:t>cavity</a:t>
            </a:r>
            <a:r>
              <a:rPr lang="fr-FR" sz="1000" dirty="0">
                <a:latin typeface="Arial Narrow" panose="020B0606020202030204" pitchFamily="34" charset="0"/>
              </a:rPr>
              <a:t> </a:t>
            </a:r>
            <a:r>
              <a:rPr lang="fr-FR" sz="1000" dirty="0" err="1">
                <a:latin typeface="Arial Narrow" panose="020B0606020202030204" pitchFamily="34" charset="0"/>
              </a:rPr>
              <a:t>receiver</a:t>
            </a: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Master Sino-Européen ICARE U. </a:t>
            </a:r>
            <a:r>
              <a:rPr lang="fr-FR" sz="1000" dirty="0" err="1">
                <a:latin typeface="Arial Narrow" panose="020B0606020202030204" pitchFamily="34" charset="0"/>
              </a:rPr>
              <a:t>Sci</a:t>
            </a:r>
            <a:r>
              <a:rPr lang="fr-FR" sz="1000" dirty="0">
                <a:latin typeface="Arial Narrow" panose="020B0606020202030204" pitchFamily="34" charset="0"/>
              </a:rPr>
              <a:t>. and </a:t>
            </a:r>
            <a:r>
              <a:rPr lang="fr-FR" sz="1000" dirty="0" err="1">
                <a:latin typeface="Arial Narrow" panose="020B0606020202030204" pitchFamily="34" charset="0"/>
              </a:rPr>
              <a:t>Technol</a:t>
            </a:r>
            <a:r>
              <a:rPr lang="fr-FR" sz="1000" dirty="0">
                <a:latin typeface="Arial Narrow" panose="020B0606020202030204" pitchFamily="34" charset="0"/>
              </a:rPr>
              <a:t>. Wuhan-Chine - tuteurs : Pierre Neveu/Quentin </a:t>
            </a:r>
            <a:r>
              <a:rPr lang="fr-FR" sz="1000" dirty="0" err="1">
                <a:latin typeface="Arial Narrow" panose="020B0606020202030204" pitchFamily="34" charset="0"/>
              </a:rPr>
              <a:t>Falcoz</a:t>
            </a:r>
            <a:r>
              <a:rPr lang="fr-FR" sz="1000" dirty="0">
                <a:latin typeface="Arial Narrow" panose="020B0606020202030204" pitchFamily="34" charset="0"/>
              </a:rPr>
              <a:t>, équipe TRECS</a:t>
            </a: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Damien PONCIN - Simulation numérique de système à lit très dilué en transport ascendant</a:t>
            </a: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Master Energie Parc Matériaux et Procédés Solaires, UPVD - tutrice : Françoise Bataille, équipe TRECS</a:t>
            </a:r>
          </a:p>
          <a:p>
            <a:pPr marL="0" indent="0">
              <a:buNone/>
            </a:pPr>
            <a:endParaRPr lang="fr-F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dirty="0" err="1">
                <a:latin typeface="Arial Narrow" panose="020B0606020202030204" pitchFamily="34" charset="0"/>
              </a:rPr>
              <a:t>Abdelhadi</a:t>
            </a:r>
            <a:r>
              <a:rPr lang="fr-FR" sz="1000" dirty="0">
                <a:latin typeface="Arial Narrow" panose="020B0606020202030204" pitchFamily="34" charset="0"/>
              </a:rPr>
              <a:t> BENZAGMOUT - Traceur IV pour la détection des défauts dans un champs photovoltaïque</a:t>
            </a:r>
          </a:p>
          <a:p>
            <a:pPr marL="0" indent="0">
              <a:buNone/>
            </a:pPr>
            <a:r>
              <a:rPr lang="fr-FR" sz="1000" dirty="0">
                <a:latin typeface="Arial Narrow" panose="020B0606020202030204" pitchFamily="34" charset="0"/>
              </a:rPr>
              <a:t>Master EEEA-parcours Génie Electrique, Université de Lyon 1 - tuteur : Thierry </a:t>
            </a:r>
            <a:r>
              <a:rPr lang="fr-FR" sz="1000" dirty="0" err="1">
                <a:latin typeface="Arial Narrow" panose="020B0606020202030204" pitchFamily="34" charset="0"/>
              </a:rPr>
              <a:t>Talbert</a:t>
            </a:r>
            <a:r>
              <a:rPr lang="fr-FR" sz="1000" dirty="0">
                <a:latin typeface="Arial Narrow" panose="020B0606020202030204" pitchFamily="34" charset="0"/>
              </a:rPr>
              <a:t>, équipe SENSE</a:t>
            </a:r>
          </a:p>
          <a:p>
            <a:pPr marL="0" indent="0">
              <a:buNone/>
            </a:pPr>
            <a:endParaRPr lang="fr-FR" sz="1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000" b="1" dirty="0">
                <a:latin typeface="Arial Narrow" panose="020B0606020202030204" pitchFamily="34" charset="0"/>
              </a:rPr>
              <a:t>Alain </a:t>
            </a:r>
            <a:r>
              <a:rPr lang="fr-FR" sz="1000" b="1" dirty="0" err="1">
                <a:latin typeface="Arial Narrow" panose="020B0606020202030204" pitchFamily="34" charset="0"/>
              </a:rPr>
              <a:t>Dollet</a:t>
            </a:r>
            <a:r>
              <a:rPr lang="fr-FR" sz="1000" b="1" dirty="0">
                <a:latin typeface="Arial Narrow" panose="020B0606020202030204" pitchFamily="34" charset="0"/>
              </a:rPr>
              <a:t> - Conclusion de la journée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24991" y="290254"/>
            <a:ext cx="854721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13h45 - 14h10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14h10 - 14h35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14h35 - 15h00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15h00 - 15h25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15h25 - 15h40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15h40 - 16h05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16h05 - 16h30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16h30 - 16h55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16h55 - 17h20</a:t>
            </a: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pt-BR" sz="1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17h20 - 17h25</a:t>
            </a:r>
          </a:p>
        </p:txBody>
      </p:sp>
      <p:pic>
        <p:nvPicPr>
          <p:cNvPr id="14" name="Image 13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35" y="332656"/>
            <a:ext cx="276225" cy="304800"/>
          </a:xfrm>
          <a:prstGeom prst="rect">
            <a:avLst/>
          </a:prstGeom>
        </p:spPr>
      </p:pic>
      <p:pic>
        <p:nvPicPr>
          <p:cNvPr id="16" name="Image 15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35" y="908720"/>
            <a:ext cx="276225" cy="304800"/>
          </a:xfrm>
          <a:prstGeom prst="rect">
            <a:avLst/>
          </a:prstGeom>
        </p:spPr>
      </p:pic>
      <p:pic>
        <p:nvPicPr>
          <p:cNvPr id="18" name="Image 17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35" y="1612032"/>
            <a:ext cx="276225" cy="304800"/>
          </a:xfrm>
          <a:prstGeom prst="rect">
            <a:avLst/>
          </a:prstGeom>
        </p:spPr>
      </p:pic>
      <p:pic>
        <p:nvPicPr>
          <p:cNvPr id="23" name="Image 22">
            <a:hlinkClick r:id="rId6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35" y="3429000"/>
            <a:ext cx="276225" cy="304800"/>
          </a:xfrm>
          <a:prstGeom prst="rect">
            <a:avLst/>
          </a:prstGeom>
        </p:spPr>
      </p:pic>
      <p:pic>
        <p:nvPicPr>
          <p:cNvPr id="24" name="Image 23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35" y="4077072"/>
            <a:ext cx="276225" cy="304800"/>
          </a:xfrm>
          <a:prstGeom prst="rect">
            <a:avLst/>
          </a:prstGeom>
        </p:spPr>
      </p:pic>
      <p:pic>
        <p:nvPicPr>
          <p:cNvPr id="25" name="Image 24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35" y="4653136"/>
            <a:ext cx="276225" cy="304800"/>
          </a:xfrm>
          <a:prstGeom prst="rect">
            <a:avLst/>
          </a:prstGeom>
        </p:spPr>
      </p:pic>
      <p:pic>
        <p:nvPicPr>
          <p:cNvPr id="28" name="Image 27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83" y="2132856"/>
            <a:ext cx="276225" cy="304800"/>
          </a:xfrm>
          <a:prstGeom prst="rect">
            <a:avLst/>
          </a:prstGeom>
        </p:spPr>
      </p:pic>
      <p:pic>
        <p:nvPicPr>
          <p:cNvPr id="12" name="Image 11">
            <a:hlinkClick r:id="rId10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284440"/>
            <a:ext cx="276225" cy="30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28184" y="6381328"/>
            <a:ext cx="2438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baseline="30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Fin des </a:t>
            </a:r>
            <a:r>
              <a:rPr lang="fr-FR" b="1" baseline="300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Masteriales</a:t>
            </a:r>
            <a:r>
              <a:rPr lang="fr-FR" b="1" baseline="30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de PROMES 2017</a:t>
            </a:r>
          </a:p>
        </p:txBody>
      </p:sp>
    </p:spTree>
    <p:extLst>
      <p:ext uri="{BB962C8B-B14F-4D97-AF65-F5344CB8AC3E}">
        <p14:creationId xmlns:p14="http://schemas.microsoft.com/office/powerpoint/2010/main" val="20078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127</Words>
  <Application>Microsoft Office PowerPoint</Application>
  <PresentationFormat>Affichage à l'écran (4:3)</PresentationFormat>
  <Paragraphs>141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Masteriales 2017</vt:lpstr>
      <vt:lpstr>Masteriales 2017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romie</dc:creator>
  <cp:lastModifiedBy>présentation</cp:lastModifiedBy>
  <cp:revision>32</cp:revision>
  <dcterms:created xsi:type="dcterms:W3CDTF">2017-05-16T08:44:42Z</dcterms:created>
  <dcterms:modified xsi:type="dcterms:W3CDTF">2017-07-10T07:23:51Z</dcterms:modified>
</cp:coreProperties>
</file>